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42"/>
  </p:notesMasterIdLst>
  <p:handoutMasterIdLst>
    <p:handoutMasterId r:id="rId43"/>
  </p:handoutMasterIdLst>
  <p:sldIdLst>
    <p:sldId id="327" r:id="rId5"/>
    <p:sldId id="330" r:id="rId6"/>
    <p:sldId id="331" r:id="rId7"/>
    <p:sldId id="332" r:id="rId8"/>
    <p:sldId id="298" r:id="rId9"/>
    <p:sldId id="262" r:id="rId10"/>
    <p:sldId id="334" r:id="rId11"/>
    <p:sldId id="284" r:id="rId12"/>
    <p:sldId id="269" r:id="rId13"/>
    <p:sldId id="304" r:id="rId14"/>
    <p:sldId id="305" r:id="rId15"/>
    <p:sldId id="307" r:id="rId16"/>
    <p:sldId id="306" r:id="rId17"/>
    <p:sldId id="308" r:id="rId18"/>
    <p:sldId id="270" r:id="rId19"/>
    <p:sldId id="309" r:id="rId20"/>
    <p:sldId id="310" r:id="rId21"/>
    <p:sldId id="311" r:id="rId22"/>
    <p:sldId id="312" r:id="rId23"/>
    <p:sldId id="314" r:id="rId24"/>
    <p:sldId id="313" r:id="rId25"/>
    <p:sldId id="315" r:id="rId26"/>
    <p:sldId id="316" r:id="rId27"/>
    <p:sldId id="317" r:id="rId28"/>
    <p:sldId id="294" r:id="rId29"/>
    <p:sldId id="318" r:id="rId30"/>
    <p:sldId id="336" r:id="rId31"/>
    <p:sldId id="337" r:id="rId32"/>
    <p:sldId id="321" r:id="rId33"/>
    <p:sldId id="322" r:id="rId34"/>
    <p:sldId id="323" r:id="rId35"/>
    <p:sldId id="324" r:id="rId36"/>
    <p:sldId id="288" r:id="rId37"/>
    <p:sldId id="289" r:id="rId38"/>
    <p:sldId id="320" r:id="rId39"/>
    <p:sldId id="274" r:id="rId40"/>
    <p:sldId id="329" r:id="rId4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F2F4F8"/>
    <a:srgbClr val="1C7DDB"/>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15"/>
    <p:restoredTop sz="85169"/>
  </p:normalViewPr>
  <p:slideViewPr>
    <p:cSldViewPr snapToGrid="0" snapToObjects="1">
      <p:cViewPr varScale="1">
        <p:scale>
          <a:sx n="85" d="100"/>
          <a:sy n="85" d="100"/>
        </p:scale>
        <p:origin x="120" y="20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notesMaster" Target="notesMasters/notesMaster1.xml"/><Relationship Id="rId47" Type="http://schemas.openxmlformats.org/officeDocument/2006/relationships/theme" Target="theme/theme1.xml"/><Relationship Id="rId50" Type="http://schemas.microsoft.com/office/2015/10/relationships/revisionInfo" Target="revisionInfo.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handoutMaster" Target="handoutMasters/handoutMaster1.xml"/><Relationship Id="rId48"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viewProps" Target="viewProps.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10/10/2021</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eg>
</file>

<file path=ppt/media/image27.png>
</file>

<file path=ppt/media/image28.png>
</file>

<file path=ppt/media/image29.png>
</file>

<file path=ppt/media/image3.png>
</file>

<file path=ppt/media/image30.jpeg>
</file>

<file path=ppt/media/image31.png>
</file>

<file path=ppt/media/image32.png>
</file>

<file path=ppt/media/image3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10/10/2021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10222741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EBDA0E2-FEBD-4B65-8F16-724CF984F377}" type="slidenum">
              <a:rPr lang="en-US" smtClean="0"/>
              <a:t>10</a:t>
            </a:fld>
            <a:endParaRPr lang="en-US"/>
          </a:p>
        </p:txBody>
      </p:sp>
    </p:spTree>
    <p:extLst>
      <p:ext uri="{BB962C8B-B14F-4D97-AF65-F5344CB8AC3E}">
        <p14:creationId xmlns:p14="http://schemas.microsoft.com/office/powerpoint/2010/main" val="30871960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10/10/2021</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10/10/2021</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10/10/2021</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10/10/2021</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10/10/2021</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10/10/2021</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10/10/2021</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10/10/2021</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10/10/2021</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10/10/2021</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openxmlformats.org/officeDocument/2006/relationships/hyperlink" Target="https://github.com/kaimind/IBM-applied-data-science-capstone/blob/main/w4-1-SpaceX_Machine%20Learning%20Prediction_Part_5.ipynb" TargetMode="External"/><Relationship Id="rId3" Type="http://schemas.openxmlformats.org/officeDocument/2006/relationships/hyperlink" Target="https://github.com/kaimind/IBM-applied-data-science-capstone/blob/main/w1-1-jupyter-labs-spacex-data-collection-api.ipynb" TargetMode="External"/><Relationship Id="rId7" Type="http://schemas.openxmlformats.org/officeDocument/2006/relationships/hyperlink" Target="https://github.com/kaimind/IBM-applied-data-science-capstone/blob/main/w2-1-jupyter-labs-eda-sql-coursera-sqlite.ipynb" TargetMode="External"/><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hyperlink" Target="https://github.com/kaimind/IBM-applied-data-science-capstone/blob/main/w2-2-jupyter-labs-eda-dataviz.ipynb" TargetMode="External"/><Relationship Id="rId5" Type="http://schemas.openxmlformats.org/officeDocument/2006/relationships/hyperlink" Target="https://github.com/kaimind/IBM-applied-data-science-capstone/blob/main/w1-3-labs-jupyter-spacex-Data%20wrangling.ipynb" TargetMode="External"/><Relationship Id="rId4" Type="http://schemas.openxmlformats.org/officeDocument/2006/relationships/hyperlink" Target="https://github.com/kaimind/IBM-applied-data-science-capstone/blob/main/w1-2-jupyter-labs-webscraping.ipynb" TargetMode="Externa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altLang="zh-CN" dirty="0">
                <a:solidFill>
                  <a:schemeClr val="bg2"/>
                </a:solidFill>
                <a:latin typeface="Abadi"/>
                <a:ea typeface="SF Pro" pitchFamily="2" charset="0"/>
                <a:cs typeface="SF Pro" pitchFamily="2" charset="0"/>
              </a:rPr>
              <a:t>Kaie</a:t>
            </a:r>
            <a:endParaRPr lang="en-US" dirty="0">
              <a:solidFill>
                <a:schemeClr val="bg2"/>
              </a:solidFill>
              <a:latin typeface="Abadi"/>
              <a:ea typeface="SF Pro" pitchFamily="2" charset="0"/>
              <a:cs typeface="SF Pro" pitchFamily="2" charset="0"/>
            </a:endParaRPr>
          </a:p>
          <a:p>
            <a:r>
              <a:rPr lang="en-US" dirty="0">
                <a:solidFill>
                  <a:schemeClr val="bg2"/>
                </a:solidFill>
                <a:latin typeface="Abadi" panose="020B0604020104020204" pitchFamily="34" charset="0"/>
                <a:ea typeface="SF Pro" pitchFamily="2" charset="0"/>
                <a:cs typeface="SF Pro" pitchFamily="2" charset="0"/>
              </a:rPr>
              <a:t>2021-10-09</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图片 5" descr="图表, 散点图&#10;&#10;描述已自动生成">
            <a:extLst>
              <a:ext uri="{FF2B5EF4-FFF2-40B4-BE49-F238E27FC236}">
                <a16:creationId xmlns:a16="http://schemas.microsoft.com/office/drawing/2014/main" id="{85ED398F-E637-45C2-A3FF-68B8F8621E52}"/>
              </a:ext>
            </a:extLst>
          </p:cNvPr>
          <p:cNvPicPr>
            <a:picLocks noChangeAspect="1"/>
          </p:cNvPicPr>
          <p:nvPr/>
        </p:nvPicPr>
        <p:blipFill>
          <a:blip r:embed="rId4"/>
          <a:stretch>
            <a:fillRect/>
          </a:stretch>
        </p:blipFill>
        <p:spPr>
          <a:xfrm>
            <a:off x="0" y="1298222"/>
            <a:ext cx="12192000" cy="5559778"/>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3" name="图片 2" descr="图表, 条形图&#10;&#10;描述已自动生成">
            <a:extLst>
              <a:ext uri="{FF2B5EF4-FFF2-40B4-BE49-F238E27FC236}">
                <a16:creationId xmlns:a16="http://schemas.microsoft.com/office/drawing/2014/main" id="{49EB6B89-F324-4859-B92C-297B37A3906B}"/>
              </a:ext>
            </a:extLst>
          </p:cNvPr>
          <p:cNvPicPr>
            <a:picLocks noChangeAspect="1"/>
          </p:cNvPicPr>
          <p:nvPr/>
        </p:nvPicPr>
        <p:blipFill>
          <a:blip r:embed="rId3"/>
          <a:stretch>
            <a:fillRect/>
          </a:stretch>
        </p:blipFill>
        <p:spPr>
          <a:xfrm>
            <a:off x="483619" y="1516454"/>
            <a:ext cx="7599225" cy="5213646"/>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图片 5" descr="图表, 散点图&#10;&#10;描述已自动生成">
            <a:extLst>
              <a:ext uri="{FF2B5EF4-FFF2-40B4-BE49-F238E27FC236}">
                <a16:creationId xmlns:a16="http://schemas.microsoft.com/office/drawing/2014/main" id="{6C644C2E-2CDE-4395-B1E3-1DC72F6F9675}"/>
              </a:ext>
            </a:extLst>
          </p:cNvPr>
          <p:cNvPicPr>
            <a:picLocks noChangeAspect="1"/>
          </p:cNvPicPr>
          <p:nvPr/>
        </p:nvPicPr>
        <p:blipFill>
          <a:blip r:embed="rId3"/>
          <a:stretch>
            <a:fillRect/>
          </a:stretch>
        </p:blipFill>
        <p:spPr>
          <a:xfrm>
            <a:off x="0" y="1309511"/>
            <a:ext cx="12192000" cy="5548489"/>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图片 5" descr="图表&#10;&#10;中度可信度描述已自动生成">
            <a:extLst>
              <a:ext uri="{FF2B5EF4-FFF2-40B4-BE49-F238E27FC236}">
                <a16:creationId xmlns:a16="http://schemas.microsoft.com/office/drawing/2014/main" id="{94F9CE9F-D61A-4518-BCC4-CABB73FABC00}"/>
              </a:ext>
            </a:extLst>
          </p:cNvPr>
          <p:cNvPicPr>
            <a:picLocks noChangeAspect="1"/>
          </p:cNvPicPr>
          <p:nvPr/>
        </p:nvPicPr>
        <p:blipFill>
          <a:blip r:embed="rId3"/>
          <a:stretch>
            <a:fillRect/>
          </a:stretch>
        </p:blipFill>
        <p:spPr>
          <a:xfrm>
            <a:off x="0" y="1343378"/>
            <a:ext cx="12192000" cy="5514622"/>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3" name="图片 2" descr="图标&#10;&#10;描述已自动生成">
            <a:extLst>
              <a:ext uri="{FF2B5EF4-FFF2-40B4-BE49-F238E27FC236}">
                <a16:creationId xmlns:a16="http://schemas.microsoft.com/office/drawing/2014/main" id="{C2BFB23D-7B11-4634-897C-F92BCC6C8718}"/>
              </a:ext>
            </a:extLst>
          </p:cNvPr>
          <p:cNvPicPr>
            <a:picLocks noChangeAspect="1"/>
          </p:cNvPicPr>
          <p:nvPr/>
        </p:nvPicPr>
        <p:blipFill>
          <a:blip r:embed="rId3"/>
          <a:stretch>
            <a:fillRect/>
          </a:stretch>
        </p:blipFill>
        <p:spPr>
          <a:xfrm>
            <a:off x="641662" y="1493876"/>
            <a:ext cx="7531493" cy="5167176"/>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图片 5">
            <a:extLst>
              <a:ext uri="{FF2B5EF4-FFF2-40B4-BE49-F238E27FC236}">
                <a16:creationId xmlns:a16="http://schemas.microsoft.com/office/drawing/2014/main" id="{EF4CBE81-5224-4805-BBE9-FACDA13DABA2}"/>
              </a:ext>
            </a:extLst>
          </p:cNvPr>
          <p:cNvPicPr>
            <a:picLocks noChangeAspect="1"/>
          </p:cNvPicPr>
          <p:nvPr/>
        </p:nvPicPr>
        <p:blipFill>
          <a:blip r:embed="rId3"/>
          <a:stretch>
            <a:fillRect/>
          </a:stretch>
        </p:blipFill>
        <p:spPr>
          <a:xfrm>
            <a:off x="770011" y="1800839"/>
            <a:ext cx="6287377" cy="1314633"/>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图片 5">
            <a:extLst>
              <a:ext uri="{FF2B5EF4-FFF2-40B4-BE49-F238E27FC236}">
                <a16:creationId xmlns:a16="http://schemas.microsoft.com/office/drawing/2014/main" id="{BF00E750-1161-485D-BF80-7F679B954E35}"/>
              </a:ext>
            </a:extLst>
          </p:cNvPr>
          <p:cNvPicPr>
            <a:picLocks noChangeAspect="1"/>
          </p:cNvPicPr>
          <p:nvPr/>
        </p:nvPicPr>
        <p:blipFill>
          <a:blip r:embed="rId3"/>
          <a:stretch>
            <a:fillRect/>
          </a:stretch>
        </p:blipFill>
        <p:spPr>
          <a:xfrm>
            <a:off x="770011" y="1701251"/>
            <a:ext cx="8878539" cy="2800741"/>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图片 5">
            <a:extLst>
              <a:ext uri="{FF2B5EF4-FFF2-40B4-BE49-F238E27FC236}">
                <a16:creationId xmlns:a16="http://schemas.microsoft.com/office/drawing/2014/main" id="{974BB435-FFC1-4E4F-8E0D-7DCACFB2911E}"/>
              </a:ext>
            </a:extLst>
          </p:cNvPr>
          <p:cNvPicPr>
            <a:picLocks noChangeAspect="1"/>
          </p:cNvPicPr>
          <p:nvPr/>
        </p:nvPicPr>
        <p:blipFill>
          <a:blip r:embed="rId3"/>
          <a:stretch>
            <a:fillRect/>
          </a:stretch>
        </p:blipFill>
        <p:spPr>
          <a:xfrm>
            <a:off x="770011" y="1674184"/>
            <a:ext cx="8869013" cy="1409897"/>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图片 5">
            <a:extLst>
              <a:ext uri="{FF2B5EF4-FFF2-40B4-BE49-F238E27FC236}">
                <a16:creationId xmlns:a16="http://schemas.microsoft.com/office/drawing/2014/main" id="{5815AD18-807F-46E2-90DF-A64C355B3788}"/>
              </a:ext>
            </a:extLst>
          </p:cNvPr>
          <p:cNvPicPr>
            <a:picLocks noChangeAspect="1"/>
          </p:cNvPicPr>
          <p:nvPr/>
        </p:nvPicPr>
        <p:blipFill>
          <a:blip r:embed="rId3"/>
          <a:stretch>
            <a:fillRect/>
          </a:stretch>
        </p:blipFill>
        <p:spPr>
          <a:xfrm>
            <a:off x="770011" y="1566583"/>
            <a:ext cx="8935697" cy="1467055"/>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5" name="图片 4">
            <a:extLst>
              <a:ext uri="{FF2B5EF4-FFF2-40B4-BE49-F238E27FC236}">
                <a16:creationId xmlns:a16="http://schemas.microsoft.com/office/drawing/2014/main" id="{5F137FF4-5FAD-45A4-9BC6-17ADEC15CE2F}"/>
              </a:ext>
            </a:extLst>
          </p:cNvPr>
          <p:cNvPicPr>
            <a:picLocks noChangeAspect="1"/>
          </p:cNvPicPr>
          <p:nvPr/>
        </p:nvPicPr>
        <p:blipFill>
          <a:blip r:embed="rId3"/>
          <a:stretch>
            <a:fillRect/>
          </a:stretch>
        </p:blipFill>
        <p:spPr>
          <a:xfrm>
            <a:off x="770011" y="1641844"/>
            <a:ext cx="9078592" cy="1276528"/>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5" name="图片 4">
            <a:extLst>
              <a:ext uri="{FF2B5EF4-FFF2-40B4-BE49-F238E27FC236}">
                <a16:creationId xmlns:a16="http://schemas.microsoft.com/office/drawing/2014/main" id="{9BC073B9-0671-4EF3-B9D4-8F322E5521F8}"/>
              </a:ext>
            </a:extLst>
          </p:cNvPr>
          <p:cNvPicPr>
            <a:picLocks noChangeAspect="1"/>
          </p:cNvPicPr>
          <p:nvPr/>
        </p:nvPicPr>
        <p:blipFill>
          <a:blip r:embed="rId3"/>
          <a:stretch>
            <a:fillRect/>
          </a:stretch>
        </p:blipFill>
        <p:spPr>
          <a:xfrm>
            <a:off x="770011" y="1357023"/>
            <a:ext cx="9088118" cy="1381318"/>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5" name="图片 4">
            <a:extLst>
              <a:ext uri="{FF2B5EF4-FFF2-40B4-BE49-F238E27FC236}">
                <a16:creationId xmlns:a16="http://schemas.microsoft.com/office/drawing/2014/main" id="{1ED0707A-0896-4FE0-9A35-3301F8257EBE}"/>
              </a:ext>
            </a:extLst>
          </p:cNvPr>
          <p:cNvPicPr>
            <a:picLocks noChangeAspect="1"/>
          </p:cNvPicPr>
          <p:nvPr/>
        </p:nvPicPr>
        <p:blipFill>
          <a:blip r:embed="rId3"/>
          <a:stretch>
            <a:fillRect/>
          </a:stretch>
        </p:blipFill>
        <p:spPr>
          <a:xfrm>
            <a:off x="770011" y="1574011"/>
            <a:ext cx="8973802" cy="1181265"/>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22</a:t>
            </a:fld>
            <a:endParaRPr lang="en-US" dirty="0"/>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5" name="图片 4">
            <a:extLst>
              <a:ext uri="{FF2B5EF4-FFF2-40B4-BE49-F238E27FC236}">
                <a16:creationId xmlns:a16="http://schemas.microsoft.com/office/drawing/2014/main" id="{B41D4C43-35C5-4181-88FE-13DBE4F3BC64}"/>
              </a:ext>
            </a:extLst>
          </p:cNvPr>
          <p:cNvPicPr>
            <a:picLocks noChangeAspect="1"/>
          </p:cNvPicPr>
          <p:nvPr/>
        </p:nvPicPr>
        <p:blipFill>
          <a:blip r:embed="rId3"/>
          <a:stretch>
            <a:fillRect/>
          </a:stretch>
        </p:blipFill>
        <p:spPr>
          <a:xfrm>
            <a:off x="770011" y="1436740"/>
            <a:ext cx="9069066" cy="1771897"/>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23</a:t>
            </a:fld>
            <a:endParaRPr lang="en-US" dirty="0"/>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5" name="图片 4">
            <a:extLst>
              <a:ext uri="{FF2B5EF4-FFF2-40B4-BE49-F238E27FC236}">
                <a16:creationId xmlns:a16="http://schemas.microsoft.com/office/drawing/2014/main" id="{80DA79DE-0F59-4F90-8DE7-DD2ED80C6129}"/>
              </a:ext>
            </a:extLst>
          </p:cNvPr>
          <p:cNvPicPr>
            <a:picLocks noChangeAspect="1"/>
          </p:cNvPicPr>
          <p:nvPr/>
        </p:nvPicPr>
        <p:blipFill>
          <a:blip r:embed="rId3"/>
          <a:stretch>
            <a:fillRect/>
          </a:stretch>
        </p:blipFill>
        <p:spPr>
          <a:xfrm>
            <a:off x="770011" y="1546580"/>
            <a:ext cx="9050013" cy="2010056"/>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dirty="0"/>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5" name="图片 4">
            <a:extLst>
              <a:ext uri="{FF2B5EF4-FFF2-40B4-BE49-F238E27FC236}">
                <a16:creationId xmlns:a16="http://schemas.microsoft.com/office/drawing/2014/main" id="{DA1448E5-C5CF-43EC-A152-E2CBBEA3DD6B}"/>
              </a:ext>
            </a:extLst>
          </p:cNvPr>
          <p:cNvPicPr>
            <a:picLocks noChangeAspect="1"/>
          </p:cNvPicPr>
          <p:nvPr/>
        </p:nvPicPr>
        <p:blipFill>
          <a:blip r:embed="rId3"/>
          <a:stretch>
            <a:fillRect/>
          </a:stretch>
        </p:blipFill>
        <p:spPr>
          <a:xfrm>
            <a:off x="770011" y="1480132"/>
            <a:ext cx="9107171" cy="1752845"/>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75537C-CA84-1446-933C-8E9D027F9201}" type="slidenum">
              <a:rPr kumimoji="0" lang="en-US" sz="1600" b="0" i="0" u="none" strike="noStrike" kern="1200" cap="none" spc="0" normalizeH="0" baseline="0" noProof="0" smtClean="0">
                <a:ln>
                  <a:noFill/>
                </a:ln>
                <a:solidFill>
                  <a:srgbClr val="1C7DDB"/>
                </a:solidFill>
                <a:effectLst/>
                <a:uLnTx/>
                <a:uFillTx/>
                <a:latin typeface="Abadi" panose="020B0604020104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600" b="0" i="0" u="none" strike="noStrike" kern="1200" cap="none" spc="0" normalizeH="0" baseline="0" noProof="0">
              <a:ln>
                <a:noFill/>
              </a:ln>
              <a:solidFill>
                <a:srgbClr val="1C7DDB"/>
              </a:solidFill>
              <a:effectLst/>
              <a:uLnTx/>
              <a:uFillTx/>
              <a:latin typeface="Abadi" panose="020B0604020104020204" pitchFamily="34" charset="0"/>
              <a:ea typeface="+mn-ea"/>
              <a:cs typeface="+mn-cs"/>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0" normalizeH="0" baseline="0" noProof="0" dirty="0">
                <a:ln>
                  <a:noFill/>
                </a:ln>
                <a:solidFill>
                  <a:srgbClr val="0B49CB"/>
                </a:solidFill>
                <a:effectLst/>
                <a:uLnTx/>
                <a:uFillTx/>
                <a:latin typeface="Abadi"/>
              </a:rPr>
              <a:t>Launch sites</a:t>
            </a:r>
          </a:p>
        </p:txBody>
      </p:sp>
      <p:pic>
        <p:nvPicPr>
          <p:cNvPr id="5" name="图片 4">
            <a:extLst>
              <a:ext uri="{FF2B5EF4-FFF2-40B4-BE49-F238E27FC236}">
                <a16:creationId xmlns:a16="http://schemas.microsoft.com/office/drawing/2014/main" id="{E627EE67-8B2E-4AEB-9C4B-D3F2925BDC14}"/>
              </a:ext>
            </a:extLst>
          </p:cNvPr>
          <p:cNvPicPr>
            <a:picLocks noChangeAspect="1"/>
          </p:cNvPicPr>
          <p:nvPr/>
        </p:nvPicPr>
        <p:blipFill>
          <a:blip r:embed="rId3"/>
          <a:stretch>
            <a:fillRect/>
          </a:stretch>
        </p:blipFill>
        <p:spPr>
          <a:xfrm>
            <a:off x="734028" y="1453921"/>
            <a:ext cx="8680905" cy="5203417"/>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75537C-CA84-1446-933C-8E9D027F9201}" type="slidenum">
              <a:rPr kumimoji="0" lang="en-US" sz="1600" b="0" i="0" u="none" strike="noStrike" kern="1200" cap="none" spc="0" normalizeH="0" baseline="0" noProof="0" smtClean="0">
                <a:ln>
                  <a:noFill/>
                </a:ln>
                <a:solidFill>
                  <a:srgbClr val="1C7DDB"/>
                </a:solidFill>
                <a:effectLst/>
                <a:uLnTx/>
                <a:uFillTx/>
                <a:latin typeface="Abadi" panose="020B0604020104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600" b="0" i="0" u="none" strike="noStrike" kern="1200" cap="none" spc="0" normalizeH="0" baseline="0" noProof="0">
              <a:ln>
                <a:noFill/>
              </a:ln>
              <a:solidFill>
                <a:srgbClr val="1C7DDB"/>
              </a:solidFill>
              <a:effectLst/>
              <a:uLnTx/>
              <a:uFillTx/>
              <a:latin typeface="Abadi" panose="020B0604020104020204" pitchFamily="34" charset="0"/>
              <a:ea typeface="+mn-ea"/>
              <a:cs typeface="+mn-cs"/>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lang="en-US" altLang="zh-CN" dirty="0">
                <a:solidFill>
                  <a:srgbClr val="0B49CB"/>
                </a:solidFill>
                <a:latin typeface="Abadi"/>
              </a:rPr>
              <a:t>Successful / Failed launches Map</a:t>
            </a:r>
            <a:endParaRPr kumimoji="0" lang="en-US" sz="4000" b="0" i="0" u="none" strike="noStrike" kern="1200" cap="none" spc="0" normalizeH="0" baseline="0" noProof="0" dirty="0">
              <a:ln>
                <a:noFill/>
              </a:ln>
              <a:solidFill>
                <a:srgbClr val="0B49CB"/>
              </a:solidFill>
              <a:effectLst/>
              <a:uLnTx/>
              <a:uFillTx/>
              <a:latin typeface="Abadi"/>
            </a:endParaRPr>
          </a:p>
        </p:txBody>
      </p:sp>
      <p:pic>
        <p:nvPicPr>
          <p:cNvPr id="4" name="图片 3">
            <a:extLst>
              <a:ext uri="{FF2B5EF4-FFF2-40B4-BE49-F238E27FC236}">
                <a16:creationId xmlns:a16="http://schemas.microsoft.com/office/drawing/2014/main" id="{D1F398CC-12A9-46D3-9BEB-F49BB17C249A}"/>
              </a:ext>
            </a:extLst>
          </p:cNvPr>
          <p:cNvPicPr>
            <a:picLocks noChangeAspect="1"/>
          </p:cNvPicPr>
          <p:nvPr/>
        </p:nvPicPr>
        <p:blipFill>
          <a:blip r:embed="rId3"/>
          <a:stretch>
            <a:fillRect/>
          </a:stretch>
        </p:blipFill>
        <p:spPr>
          <a:xfrm>
            <a:off x="770011" y="1316384"/>
            <a:ext cx="8031655" cy="4910008"/>
          </a:xfrm>
          <a:prstGeom prst="rect">
            <a:avLst/>
          </a:prstGeom>
        </p:spPr>
      </p:pic>
    </p:spTree>
    <p:extLst>
      <p:ext uri="{BB962C8B-B14F-4D97-AF65-F5344CB8AC3E}">
        <p14:creationId xmlns:p14="http://schemas.microsoft.com/office/powerpoint/2010/main" val="155981691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75537C-CA84-1446-933C-8E9D027F9201}" type="slidenum">
              <a:rPr kumimoji="0" lang="en-US" sz="1600" b="0" i="0" u="none" strike="noStrike" kern="1200" cap="none" spc="0" normalizeH="0" baseline="0" noProof="0" smtClean="0">
                <a:ln>
                  <a:noFill/>
                </a:ln>
                <a:solidFill>
                  <a:srgbClr val="1C7DDB"/>
                </a:solidFill>
                <a:effectLst/>
                <a:uLnTx/>
                <a:uFillTx/>
                <a:latin typeface="Abadi" panose="020B0604020104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600" b="0" i="0" u="none" strike="noStrike" kern="1200" cap="none" spc="0" normalizeH="0" baseline="0" noProof="0">
              <a:ln>
                <a:noFill/>
              </a:ln>
              <a:solidFill>
                <a:srgbClr val="1C7DDB"/>
              </a:solidFill>
              <a:effectLst/>
              <a:uLnTx/>
              <a:uFillTx/>
              <a:latin typeface="Abadi" panose="020B0604020104020204" pitchFamily="34" charset="0"/>
              <a:ea typeface="+mn-ea"/>
              <a:cs typeface="+mn-cs"/>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lang="en-US" dirty="0">
                <a:solidFill>
                  <a:srgbClr val="0B49CB"/>
                </a:solidFill>
                <a:latin typeface="Abadi"/>
              </a:rPr>
              <a:t>Distance Map</a:t>
            </a:r>
            <a:endParaRPr kumimoji="0" lang="en-US" sz="4000" b="0" i="0" u="none" strike="noStrike" kern="1200" cap="none" spc="0" normalizeH="0" baseline="0" noProof="0" dirty="0">
              <a:ln>
                <a:noFill/>
              </a:ln>
              <a:solidFill>
                <a:srgbClr val="0B49CB"/>
              </a:solidFill>
              <a:effectLst/>
              <a:uLnTx/>
              <a:uFillTx/>
              <a:latin typeface="Abadi"/>
            </a:endParaRPr>
          </a:p>
        </p:txBody>
      </p:sp>
      <p:pic>
        <p:nvPicPr>
          <p:cNvPr id="4" name="图片 3">
            <a:extLst>
              <a:ext uri="{FF2B5EF4-FFF2-40B4-BE49-F238E27FC236}">
                <a16:creationId xmlns:a16="http://schemas.microsoft.com/office/drawing/2014/main" id="{443545A7-8D87-42F9-9806-79A591766E1C}"/>
              </a:ext>
            </a:extLst>
          </p:cNvPr>
          <p:cNvPicPr>
            <a:picLocks noChangeAspect="1"/>
          </p:cNvPicPr>
          <p:nvPr/>
        </p:nvPicPr>
        <p:blipFill>
          <a:blip r:embed="rId3"/>
          <a:stretch>
            <a:fillRect/>
          </a:stretch>
        </p:blipFill>
        <p:spPr>
          <a:xfrm>
            <a:off x="770011" y="1374967"/>
            <a:ext cx="8848122" cy="5412555"/>
          </a:xfrm>
          <a:prstGeom prst="rect">
            <a:avLst/>
          </a:prstGeom>
        </p:spPr>
      </p:pic>
    </p:spTree>
    <p:extLst>
      <p:ext uri="{BB962C8B-B14F-4D97-AF65-F5344CB8AC3E}">
        <p14:creationId xmlns:p14="http://schemas.microsoft.com/office/powerpoint/2010/main" val="156646718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693333"/>
            <a:ext cx="9980030" cy="3894667"/>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Our methodologies</a:t>
            </a:r>
          </a:p>
          <a:p>
            <a:pPr lvl="1">
              <a:lnSpc>
                <a:spcPct val="100000"/>
              </a:lnSpc>
              <a:spcBef>
                <a:spcPts val="1400"/>
              </a:spcBef>
            </a:pPr>
            <a:r>
              <a:rPr lang="en-US" sz="1800" dirty="0">
                <a:solidFill>
                  <a:schemeClr val="accent3">
                    <a:lumMod val="25000"/>
                  </a:schemeClr>
                </a:solidFill>
                <a:latin typeface="Abadi" panose="020B0604020104020204" pitchFamily="34" charset="0"/>
              </a:rPr>
              <a:t>Ask a good question; </a:t>
            </a:r>
          </a:p>
          <a:p>
            <a:pPr lvl="1">
              <a:lnSpc>
                <a:spcPct val="100000"/>
              </a:lnSpc>
              <a:spcBef>
                <a:spcPts val="1400"/>
              </a:spcBef>
            </a:pPr>
            <a:r>
              <a:rPr lang="en-US" sz="1800" dirty="0">
                <a:solidFill>
                  <a:schemeClr val="accent3">
                    <a:lumMod val="25000"/>
                  </a:schemeClr>
                </a:solidFill>
                <a:latin typeface="Abadi" panose="020B0604020104020204" pitchFamily="34" charset="0"/>
              </a:rPr>
              <a:t>Focus on the </a:t>
            </a:r>
            <a:r>
              <a:rPr lang="en-US" altLang="zh-CN" sz="1800" dirty="0">
                <a:solidFill>
                  <a:schemeClr val="accent3">
                    <a:lumMod val="25000"/>
                  </a:schemeClr>
                </a:solidFill>
                <a:latin typeface="Abadi" panose="020B0604020104020204" pitchFamily="34" charset="0"/>
              </a:rPr>
              <a:t>questions</a:t>
            </a:r>
            <a:r>
              <a:rPr lang="en-US" sz="1800" dirty="0">
                <a:solidFill>
                  <a:schemeClr val="accent3">
                    <a:lumMod val="25000"/>
                  </a:schemeClr>
                </a:solidFill>
                <a:latin typeface="Abadi" panose="020B0604020104020204" pitchFamily="34" charset="0"/>
              </a:rPr>
              <a:t>; </a:t>
            </a:r>
          </a:p>
          <a:p>
            <a:pPr lvl="1">
              <a:lnSpc>
                <a:spcPct val="100000"/>
              </a:lnSpc>
              <a:spcBef>
                <a:spcPts val="1400"/>
              </a:spcBef>
            </a:pPr>
            <a:r>
              <a:rPr lang="en-US" sz="1800" dirty="0">
                <a:solidFill>
                  <a:schemeClr val="accent3">
                    <a:lumMod val="25000"/>
                  </a:schemeClr>
                </a:solidFill>
                <a:latin typeface="Abadi" panose="020B0604020104020204" pitchFamily="34" charset="0"/>
              </a:rPr>
              <a:t>Clean data;</a:t>
            </a:r>
          </a:p>
          <a:p>
            <a:pPr lvl="1">
              <a:lnSpc>
                <a:spcPct val="100000"/>
              </a:lnSpc>
              <a:spcBef>
                <a:spcPts val="1400"/>
              </a:spcBef>
            </a:pPr>
            <a:r>
              <a:rPr lang="en-US" sz="1800" dirty="0">
                <a:solidFill>
                  <a:schemeClr val="accent3">
                    <a:lumMod val="25000"/>
                  </a:schemeClr>
                </a:solidFill>
                <a:latin typeface="Abadi" panose="020B0604020104020204" pitchFamily="34" charset="0"/>
              </a:rPr>
              <a:t>Tell a good story.</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a:p>
            <a:pPr lvl="1">
              <a:lnSpc>
                <a:spcPct val="100000"/>
              </a:lnSpc>
              <a:spcBef>
                <a:spcPts val="1400"/>
              </a:spcBef>
            </a:pPr>
            <a:r>
              <a:rPr lang="en-US" sz="1800" dirty="0">
                <a:solidFill>
                  <a:schemeClr val="accent3">
                    <a:lumMod val="25000"/>
                  </a:schemeClr>
                </a:solidFill>
                <a:latin typeface="Abadi" panose="020B0604020104020204" pitchFamily="34" charset="0"/>
              </a:rPr>
              <a:t>Falcon 9 first stage will land successfully;</a:t>
            </a:r>
          </a:p>
          <a:p>
            <a:pPr lvl="1">
              <a:lnSpc>
                <a:spcPct val="100000"/>
              </a:lnSpc>
              <a:spcBef>
                <a:spcPts val="1400"/>
              </a:spcBef>
            </a:pPr>
            <a:r>
              <a:rPr lang="en-US" sz="1800" dirty="0">
                <a:solidFill>
                  <a:schemeClr val="accent3">
                    <a:lumMod val="25000"/>
                  </a:schemeClr>
                </a:solidFill>
                <a:latin typeface="Abadi" panose="020B0604020104020204" pitchFamily="34" charset="0"/>
              </a:rPr>
              <a:t>Success rate increased year by year; </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75537C-CA84-1446-933C-8E9D027F9201}" type="slidenum">
              <a:rPr kumimoji="0" lang="en-US" sz="1600" b="0" i="0" u="none" strike="noStrike" kern="1200" cap="none" spc="0" normalizeH="0" baseline="0" noProof="0" smtClean="0">
                <a:ln>
                  <a:noFill/>
                </a:ln>
                <a:solidFill>
                  <a:srgbClr val="1C7DDB"/>
                </a:solidFill>
                <a:effectLst/>
                <a:uLnTx/>
                <a:uFillTx/>
                <a:latin typeface="Abadi" panose="020B0604020104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600" b="0" i="0" u="none" strike="noStrike" kern="1200" cap="none" spc="0" normalizeH="0" baseline="0" noProof="0">
              <a:ln>
                <a:noFill/>
              </a:ln>
              <a:solidFill>
                <a:srgbClr val="1C7DDB"/>
              </a:solidFill>
              <a:effectLst/>
              <a:uLnTx/>
              <a:uFillTx/>
              <a:latin typeface="Abadi" panose="020B0604020104020204" pitchFamily="34" charset="0"/>
              <a:ea typeface="+mn-ea"/>
              <a:cs typeface="+mn-cs"/>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lang="en-US" altLang="zh-CN" dirty="0">
                <a:solidFill>
                  <a:srgbClr val="0B49CB"/>
                </a:solidFill>
                <a:latin typeface="Abadi"/>
              </a:rPr>
              <a:t>All sites</a:t>
            </a:r>
            <a:endParaRPr kumimoji="0" lang="en-US" sz="4000" b="0" i="0" u="none" strike="noStrike" kern="1200" cap="none" spc="0" normalizeH="0" baseline="0" noProof="0" dirty="0">
              <a:ln>
                <a:noFill/>
              </a:ln>
              <a:solidFill>
                <a:srgbClr val="0B49CB"/>
              </a:solidFill>
              <a:effectLst/>
              <a:uLnTx/>
              <a:uFillTx/>
              <a:latin typeface="Abadi"/>
            </a:endParaRPr>
          </a:p>
        </p:txBody>
      </p:sp>
      <p:pic>
        <p:nvPicPr>
          <p:cNvPr id="4" name="图片 3">
            <a:extLst>
              <a:ext uri="{FF2B5EF4-FFF2-40B4-BE49-F238E27FC236}">
                <a16:creationId xmlns:a16="http://schemas.microsoft.com/office/drawing/2014/main" id="{E9399B00-B4DC-4599-A5A0-A38146D3C971}"/>
              </a:ext>
            </a:extLst>
          </p:cNvPr>
          <p:cNvPicPr>
            <a:picLocks noChangeAspect="1"/>
          </p:cNvPicPr>
          <p:nvPr/>
        </p:nvPicPr>
        <p:blipFill>
          <a:blip r:embed="rId3"/>
          <a:stretch>
            <a:fillRect/>
          </a:stretch>
        </p:blipFill>
        <p:spPr>
          <a:xfrm>
            <a:off x="142044" y="1399822"/>
            <a:ext cx="9747023" cy="4963287"/>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75537C-CA84-1446-933C-8E9D027F9201}" type="slidenum">
              <a:rPr kumimoji="0" lang="en-US" sz="1600" b="0" i="0" u="none" strike="noStrike" kern="1200" cap="none" spc="0" normalizeH="0" baseline="0" noProof="0" smtClean="0">
                <a:ln>
                  <a:noFill/>
                </a:ln>
                <a:solidFill>
                  <a:srgbClr val="1C7DDB"/>
                </a:solidFill>
                <a:effectLst/>
                <a:uLnTx/>
                <a:uFillTx/>
                <a:latin typeface="Abadi" panose="020B0604020104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600" b="0" i="0" u="none" strike="noStrike" kern="1200" cap="none" spc="0" normalizeH="0" baseline="0" noProof="0">
              <a:ln>
                <a:noFill/>
              </a:ln>
              <a:solidFill>
                <a:srgbClr val="1C7DDB"/>
              </a:solidFill>
              <a:effectLst/>
              <a:uLnTx/>
              <a:uFillTx/>
              <a:latin typeface="Abadi" panose="020B0604020104020204" pitchFamily="34" charset="0"/>
              <a:ea typeface="+mn-ea"/>
              <a:cs typeface="+mn-cs"/>
            </a:endParaRPr>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lang="en-US" altLang="zh-CN" sz="4000" dirty="0">
                <a:solidFill>
                  <a:schemeClr val="accent3">
                    <a:lumMod val="25000"/>
                  </a:schemeClr>
                </a:solidFill>
                <a:latin typeface="Abadi"/>
              </a:rPr>
              <a:t>Highest launch success ratio</a:t>
            </a:r>
            <a:endParaRPr kumimoji="0" lang="en-US" sz="4000" b="0" i="0" u="none" strike="noStrike" kern="1200" cap="none" spc="0" normalizeH="0" baseline="0" noProof="0" dirty="0">
              <a:ln>
                <a:noFill/>
              </a:ln>
              <a:solidFill>
                <a:srgbClr val="0B49CB"/>
              </a:solidFill>
              <a:effectLst/>
              <a:uLnTx/>
              <a:uFillTx/>
              <a:latin typeface="Abadi"/>
            </a:endParaRPr>
          </a:p>
        </p:txBody>
      </p:sp>
      <p:pic>
        <p:nvPicPr>
          <p:cNvPr id="4" name="图片 3">
            <a:extLst>
              <a:ext uri="{FF2B5EF4-FFF2-40B4-BE49-F238E27FC236}">
                <a16:creationId xmlns:a16="http://schemas.microsoft.com/office/drawing/2014/main" id="{2D095F6C-893A-4E35-AE44-119D43A28580}"/>
              </a:ext>
            </a:extLst>
          </p:cNvPr>
          <p:cNvPicPr>
            <a:picLocks noChangeAspect="1"/>
          </p:cNvPicPr>
          <p:nvPr/>
        </p:nvPicPr>
        <p:blipFill>
          <a:blip r:embed="rId3"/>
          <a:stretch>
            <a:fillRect/>
          </a:stretch>
        </p:blipFill>
        <p:spPr>
          <a:xfrm>
            <a:off x="268697" y="1433536"/>
            <a:ext cx="11812649" cy="4544059"/>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75537C-CA84-1446-933C-8E9D027F9201}" type="slidenum">
              <a:rPr kumimoji="0" lang="en-US" sz="1600" b="0" i="0" u="none" strike="noStrike" kern="1200" cap="none" spc="0" normalizeH="0" baseline="0" noProof="0" smtClean="0">
                <a:ln>
                  <a:noFill/>
                </a:ln>
                <a:solidFill>
                  <a:srgbClr val="1C7DDB"/>
                </a:solidFill>
                <a:effectLst/>
                <a:uLnTx/>
                <a:uFillTx/>
                <a:latin typeface="Abadi" panose="020B0604020104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600" b="0" i="0" u="none" strike="noStrike" kern="1200" cap="none" spc="0" normalizeH="0" baseline="0" noProof="0">
              <a:ln>
                <a:noFill/>
              </a:ln>
              <a:solidFill>
                <a:srgbClr val="1C7DDB"/>
              </a:solidFill>
              <a:effectLst/>
              <a:uLnTx/>
              <a:uFillTx/>
              <a:latin typeface="Abadi" panose="020B0604020104020204" pitchFamily="34" charset="0"/>
              <a:ea typeface="+mn-ea"/>
              <a:cs typeface="+mn-cs"/>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lang="en-US" altLang="zh-CN" sz="4000" dirty="0">
                <a:solidFill>
                  <a:schemeClr val="accent3">
                    <a:lumMod val="25000"/>
                  </a:schemeClr>
                </a:solidFill>
                <a:latin typeface="Abadi" panose="020B0604020104020204" pitchFamily="34" charset="0"/>
              </a:rPr>
              <a:t>Payload vs. Launch Outcome</a:t>
            </a:r>
            <a:endParaRPr kumimoji="0" lang="en-US" sz="4000" b="0" i="0" u="none" strike="noStrike" kern="1200" cap="none" spc="0" normalizeH="0" baseline="0" noProof="0" dirty="0">
              <a:ln>
                <a:noFill/>
              </a:ln>
              <a:solidFill>
                <a:srgbClr val="0B49CB"/>
              </a:solidFill>
              <a:effectLst/>
              <a:uLnTx/>
              <a:uFillTx/>
              <a:latin typeface="Abadi"/>
            </a:endParaRPr>
          </a:p>
        </p:txBody>
      </p:sp>
      <p:pic>
        <p:nvPicPr>
          <p:cNvPr id="4" name="图片 3">
            <a:extLst>
              <a:ext uri="{FF2B5EF4-FFF2-40B4-BE49-F238E27FC236}">
                <a16:creationId xmlns:a16="http://schemas.microsoft.com/office/drawing/2014/main" id="{B0C84C01-7985-4574-BDE5-25D505265F26}"/>
              </a:ext>
            </a:extLst>
          </p:cNvPr>
          <p:cNvPicPr>
            <a:picLocks noChangeAspect="1"/>
          </p:cNvPicPr>
          <p:nvPr/>
        </p:nvPicPr>
        <p:blipFill>
          <a:blip r:embed="rId3"/>
          <a:stretch>
            <a:fillRect/>
          </a:stretch>
        </p:blipFill>
        <p:spPr>
          <a:xfrm>
            <a:off x="404018" y="1491806"/>
            <a:ext cx="11383964" cy="4734586"/>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34</a:t>
            </a:fld>
            <a:endParaRPr lang="en-US"/>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5" name="图片 4" descr="图表, 条形图&#10;&#10;描述已自动生成">
            <a:extLst>
              <a:ext uri="{FF2B5EF4-FFF2-40B4-BE49-F238E27FC236}">
                <a16:creationId xmlns:a16="http://schemas.microsoft.com/office/drawing/2014/main" id="{B5EF6EED-0C13-495D-9DC9-8C308F1170F1}"/>
              </a:ext>
            </a:extLst>
          </p:cNvPr>
          <p:cNvPicPr>
            <a:picLocks noChangeAspect="1"/>
          </p:cNvPicPr>
          <p:nvPr/>
        </p:nvPicPr>
        <p:blipFill>
          <a:blip r:embed="rId3"/>
          <a:stretch>
            <a:fillRect/>
          </a:stretch>
        </p:blipFill>
        <p:spPr>
          <a:xfrm>
            <a:off x="770011" y="1285875"/>
            <a:ext cx="8458200" cy="4286250"/>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图片 2" descr="图片包含 应用程序&#10;&#10;描述已自动生成">
            <a:extLst>
              <a:ext uri="{FF2B5EF4-FFF2-40B4-BE49-F238E27FC236}">
                <a16:creationId xmlns:a16="http://schemas.microsoft.com/office/drawing/2014/main" id="{616EC4C0-66F4-46E4-902D-F217388887CA}"/>
              </a:ext>
            </a:extLst>
          </p:cNvPr>
          <p:cNvPicPr>
            <a:picLocks noChangeAspect="1"/>
          </p:cNvPicPr>
          <p:nvPr/>
        </p:nvPicPr>
        <p:blipFill>
          <a:blip r:embed="rId3"/>
          <a:stretch>
            <a:fillRect/>
          </a:stretch>
        </p:blipFill>
        <p:spPr>
          <a:xfrm>
            <a:off x="423618" y="1539742"/>
            <a:ext cx="6812559" cy="526081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lvl="1">
              <a:lnSpc>
                <a:spcPct val="100000"/>
              </a:lnSpc>
              <a:spcBef>
                <a:spcPts val="1400"/>
              </a:spcBef>
            </a:pPr>
            <a:r>
              <a:rPr lang="en-US" altLang="zh-CN" sz="2400" dirty="0">
                <a:solidFill>
                  <a:schemeClr val="accent3">
                    <a:lumMod val="25000"/>
                  </a:schemeClr>
                </a:solidFill>
                <a:latin typeface="Abadi" panose="020B0604020104020204" pitchFamily="34" charset="0"/>
              </a:rPr>
              <a:t>Falcon 9 first stage will land successfully;</a:t>
            </a:r>
          </a:p>
          <a:p>
            <a:pPr lvl="1">
              <a:lnSpc>
                <a:spcPct val="100000"/>
              </a:lnSpc>
              <a:spcBef>
                <a:spcPts val="1400"/>
              </a:spcBef>
            </a:pPr>
            <a:r>
              <a:rPr lang="en-US" altLang="zh-CN" sz="2400" dirty="0">
                <a:solidFill>
                  <a:schemeClr val="accent3">
                    <a:lumMod val="25000"/>
                  </a:schemeClr>
                </a:solidFill>
                <a:latin typeface="Abadi" panose="020B0604020104020204" pitchFamily="34" charset="0"/>
              </a:rPr>
              <a:t>Success rate increased year by year; </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dirty="0">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7" y="1658211"/>
            <a:ext cx="10530113" cy="436736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1400"/>
              </a:spcBef>
              <a:buNone/>
            </a:pPr>
            <a:r>
              <a:rPr lang="en-US" sz="2400" dirty="0">
                <a:solidFill>
                  <a:schemeClr val="accent3">
                    <a:lumMod val="25000"/>
                  </a:schemeClr>
                </a:solidFill>
                <a:latin typeface="Abadi" panose="020B0604020104020204" pitchFamily="34" charset="0"/>
              </a:rPr>
              <a:t>In this project, we will predict if the Falcon 9 first stage will land successfully. SpaceX advertises Falcon 9 rocket launches on its website with a cost of 62 million dollars; other providers cost upward of 165 million dollars each, much of the savings is because SpaceX can reuse the first stage. Therefore if we can determine if the first stage will land, we can determine the cost of a launch. This information can be used if an alternate company wants to bid against SpaceX for a rocket launch. </a:t>
            </a:r>
          </a:p>
          <a:p>
            <a:pPr marL="0" indent="0">
              <a:spcBef>
                <a:spcPts val="1400"/>
              </a:spcBef>
              <a:buNone/>
            </a:pPr>
            <a:r>
              <a:rPr lang="en-US" sz="2400" dirty="0">
                <a:solidFill>
                  <a:schemeClr val="accent3">
                    <a:lumMod val="25000"/>
                  </a:schemeClr>
                </a:solidFill>
                <a:latin typeface="Abadi" panose="020B0604020104020204" pitchFamily="34" charset="0"/>
              </a:rPr>
              <a:t>So, our good question is Whether </a:t>
            </a:r>
            <a:r>
              <a:rPr lang="en-US" altLang="zh-CN" sz="2400" dirty="0">
                <a:solidFill>
                  <a:schemeClr val="accent3">
                    <a:lumMod val="25000"/>
                  </a:schemeClr>
                </a:solidFill>
                <a:latin typeface="Abadi" panose="020B0604020104020204" pitchFamily="34" charset="0"/>
              </a:rPr>
              <a:t>the Falcon 9 first stage will land successfully.</a:t>
            </a:r>
            <a:endParaRPr lang="en-US" sz="2400" dirty="0">
              <a:solidFill>
                <a:schemeClr val="accent3">
                  <a:lumMod val="25000"/>
                </a:schemeClr>
              </a:solidFill>
              <a:latin typeface="Abadi" panose="020B0604020104020204" pitchFamily="34" charset="0"/>
            </a:endParaRPr>
          </a:p>
          <a:p>
            <a:pPr marL="0" indent="0">
              <a:spcBef>
                <a:spcPts val="1400"/>
              </a:spcBef>
              <a:buNone/>
            </a:pPr>
            <a:endParaRPr lang="en-US" sz="18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Make a request from the SpaceX API;</a:t>
            </a:r>
          </a:p>
          <a:p>
            <a:pPr lvl="1">
              <a:lnSpc>
                <a:spcPct val="120000"/>
              </a:lnSpc>
              <a:spcBef>
                <a:spcPts val="1400"/>
              </a:spcBef>
            </a:pPr>
            <a:r>
              <a:rPr lang="en-US" sz="7600" dirty="0">
                <a:solidFill>
                  <a:schemeClr val="bg2">
                    <a:lumMod val="50000"/>
                  </a:schemeClr>
                </a:solidFill>
                <a:latin typeface="Abadi"/>
              </a:rPr>
              <a:t>Scrap records from Wikipedia. </a:t>
            </a:r>
          </a:p>
          <a:p>
            <a:pPr>
              <a:lnSpc>
                <a:spcPct val="120000"/>
              </a:lnSpc>
              <a:spcBef>
                <a:spcPts val="1400"/>
              </a:spcBef>
            </a:pPr>
            <a:r>
              <a:rPr lang="en-US" sz="8800" dirty="0">
                <a:solidFill>
                  <a:schemeClr val="accent3">
                    <a:lumMod val="25000"/>
                  </a:schemeClr>
                </a:solidFill>
                <a:latin typeface="Abadi"/>
              </a:rPr>
              <a:t>Perform data wrangling</a:t>
            </a:r>
            <a:endParaRPr lang="en-US" sz="7600" dirty="0">
              <a:solidFill>
                <a:schemeClr val="bg2">
                  <a:lumMod val="50000"/>
                </a:schemeClr>
              </a:solidFill>
              <a:latin typeface="Abadi"/>
            </a:endParaRP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Use many classification models to train and predict; </a:t>
            </a:r>
          </a:p>
          <a:p>
            <a:pPr lvl="1">
              <a:lnSpc>
                <a:spcPct val="120000"/>
              </a:lnSpc>
              <a:spcBef>
                <a:spcPts val="1400"/>
              </a:spcBef>
            </a:pPr>
            <a:r>
              <a:rPr lang="en-US" sz="7600" dirty="0">
                <a:solidFill>
                  <a:schemeClr val="bg2">
                    <a:lumMod val="50000"/>
                  </a:schemeClr>
                </a:solidFill>
                <a:latin typeface="Abadi"/>
              </a:rPr>
              <a:t>Choose the best one.</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7</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20000"/>
              </a:lnSpc>
              <a:spcBef>
                <a:spcPts val="1400"/>
              </a:spcBef>
            </a:pPr>
            <a:r>
              <a:rPr lang="en-US" altLang="zh-CN" sz="2000" dirty="0">
                <a:solidFill>
                  <a:srgbClr val="0B49CB"/>
                </a:solidFill>
                <a:latin typeface="Abadi"/>
                <a:hlinkClick r:id="rId3"/>
              </a:rPr>
              <a:t>Data Collection – SpaceX API</a:t>
            </a:r>
            <a:endParaRPr lang="en-US" altLang="zh-CN" sz="2000" dirty="0">
              <a:solidFill>
                <a:srgbClr val="0B49CB"/>
              </a:solidFill>
              <a:latin typeface="Abadi"/>
            </a:endParaRPr>
          </a:p>
          <a:p>
            <a:pPr>
              <a:lnSpc>
                <a:spcPct val="120000"/>
              </a:lnSpc>
              <a:spcBef>
                <a:spcPts val="1400"/>
              </a:spcBef>
            </a:pPr>
            <a:r>
              <a:rPr lang="en-US" altLang="zh-CN" sz="2000" dirty="0">
                <a:solidFill>
                  <a:srgbClr val="0B49CB"/>
                </a:solidFill>
                <a:latin typeface="Abadi"/>
                <a:hlinkClick r:id="rId4"/>
              </a:rPr>
              <a:t>Data Collection – Scraping</a:t>
            </a:r>
            <a:endParaRPr lang="en-US" altLang="zh-CN" sz="2000" dirty="0">
              <a:solidFill>
                <a:srgbClr val="0B49CB"/>
              </a:solidFill>
              <a:latin typeface="Abadi"/>
            </a:endParaRPr>
          </a:p>
          <a:p>
            <a:pPr>
              <a:lnSpc>
                <a:spcPct val="120000"/>
              </a:lnSpc>
              <a:spcBef>
                <a:spcPts val="1400"/>
              </a:spcBef>
            </a:pPr>
            <a:r>
              <a:rPr lang="en-US" altLang="zh-CN" sz="2000" dirty="0">
                <a:solidFill>
                  <a:srgbClr val="0B49CB"/>
                </a:solidFill>
                <a:latin typeface="Abadi"/>
                <a:hlinkClick r:id="rId5"/>
              </a:rPr>
              <a:t>Data Wrangling</a:t>
            </a:r>
            <a:endParaRPr lang="en-US" altLang="zh-CN" sz="2000" dirty="0">
              <a:solidFill>
                <a:srgbClr val="0B49CB"/>
              </a:solidFill>
              <a:latin typeface="Abadi"/>
            </a:endParaRPr>
          </a:p>
          <a:p>
            <a:pPr>
              <a:lnSpc>
                <a:spcPct val="120000"/>
              </a:lnSpc>
              <a:spcBef>
                <a:spcPts val="1400"/>
              </a:spcBef>
            </a:pPr>
            <a:r>
              <a:rPr lang="en-US" altLang="zh-CN" sz="2000" dirty="0">
                <a:solidFill>
                  <a:srgbClr val="0B49CB"/>
                </a:solidFill>
                <a:latin typeface="Abadi"/>
                <a:hlinkClick r:id="rId6"/>
              </a:rPr>
              <a:t>EDA with Data Visualization</a:t>
            </a:r>
            <a:endParaRPr lang="en-US" altLang="zh-CN" sz="2000" dirty="0">
              <a:solidFill>
                <a:srgbClr val="0B49CB"/>
              </a:solidFill>
              <a:latin typeface="Abadi"/>
            </a:endParaRPr>
          </a:p>
          <a:p>
            <a:pPr>
              <a:lnSpc>
                <a:spcPct val="120000"/>
              </a:lnSpc>
              <a:spcBef>
                <a:spcPts val="1400"/>
              </a:spcBef>
            </a:pPr>
            <a:r>
              <a:rPr lang="en-US" altLang="zh-CN" sz="2000" dirty="0">
                <a:solidFill>
                  <a:srgbClr val="0B49CB"/>
                </a:solidFill>
                <a:latin typeface="Abadi"/>
                <a:hlinkClick r:id="rId7"/>
              </a:rPr>
              <a:t>EDA with SQL</a:t>
            </a:r>
            <a:endParaRPr lang="en-US" altLang="zh-CN" sz="2000" dirty="0">
              <a:solidFill>
                <a:srgbClr val="0B49CB"/>
              </a:solidFill>
              <a:latin typeface="Abadi"/>
            </a:endParaRPr>
          </a:p>
          <a:p>
            <a:pPr>
              <a:lnSpc>
                <a:spcPct val="120000"/>
              </a:lnSpc>
              <a:spcBef>
                <a:spcPts val="1400"/>
              </a:spcBef>
            </a:pPr>
            <a:r>
              <a:rPr lang="en-US" altLang="zh-CN" sz="2000" dirty="0">
                <a:solidFill>
                  <a:srgbClr val="0B49CB"/>
                </a:solidFill>
                <a:latin typeface="Abadi"/>
                <a:hlinkClick r:id="rId8"/>
              </a:rPr>
              <a:t>Predictive Analysis</a:t>
            </a:r>
            <a:endParaRPr lang="en-US" altLang="zh-CN" sz="2000" dirty="0">
              <a:solidFill>
                <a:srgbClr val="0B49CB"/>
              </a:solidFill>
              <a:latin typeface="Abadi"/>
            </a:endParaRPr>
          </a:p>
          <a:p>
            <a:pPr>
              <a:lnSpc>
                <a:spcPct val="120000"/>
              </a:lnSpc>
              <a:spcBef>
                <a:spcPts val="1400"/>
              </a:spcBef>
            </a:pPr>
            <a:endParaRPr lang="en-US" altLang="zh-CN" sz="2000" dirty="0">
              <a:solidFill>
                <a:srgbClr val="0B49CB"/>
              </a:solidFill>
              <a:latin typeface="Abadi"/>
            </a:endParaRPr>
          </a:p>
          <a:p>
            <a:pPr>
              <a:lnSpc>
                <a:spcPct val="120000"/>
              </a:lnSpc>
              <a:spcBef>
                <a:spcPts val="1400"/>
              </a:spcBef>
            </a:pPr>
            <a:endParaRPr lang="en-US" altLang="zh-CN" sz="2000" dirty="0">
              <a:solidFill>
                <a:srgbClr val="0B49CB"/>
              </a:solidFill>
              <a:latin typeface="Abadi"/>
            </a:endParaRP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err="1">
                <a:solidFill>
                  <a:srgbClr val="0B49CB"/>
                </a:solidFill>
              </a:rPr>
              <a:t>Ipynb</a:t>
            </a:r>
            <a:r>
              <a:rPr lang="en-US" dirty="0">
                <a:solidFill>
                  <a:srgbClr val="0B49CB"/>
                </a:solidFill>
              </a:rPr>
              <a:t> Files on </a:t>
            </a:r>
            <a:r>
              <a:rPr lang="en-US" dirty="0" err="1">
                <a:solidFill>
                  <a:srgbClr val="0B49CB"/>
                </a:solidFill>
              </a:rPr>
              <a:t>Github</a:t>
            </a:r>
            <a:endParaRPr lang="en-US" dirty="0">
              <a:solidFill>
                <a:srgbClr val="0B49CB"/>
              </a:solidFill>
            </a:endParaRPr>
          </a:p>
        </p:txBody>
      </p:sp>
    </p:spTree>
    <p:extLst>
      <p:ext uri="{BB962C8B-B14F-4D97-AF65-F5344CB8AC3E}">
        <p14:creationId xmlns:p14="http://schemas.microsoft.com/office/powerpoint/2010/main" val="33405659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图片 5" descr="图片包含 食物, 华美, 飞行, 大&#10;&#10;描述已自动生成">
            <a:extLst>
              <a:ext uri="{FF2B5EF4-FFF2-40B4-BE49-F238E27FC236}">
                <a16:creationId xmlns:a16="http://schemas.microsoft.com/office/drawing/2014/main" id="{CCE5B71A-4E7F-4E5E-A6DC-49F39F41BD01}"/>
              </a:ext>
            </a:extLst>
          </p:cNvPr>
          <p:cNvPicPr>
            <a:picLocks noChangeAspect="1"/>
          </p:cNvPicPr>
          <p:nvPr/>
        </p:nvPicPr>
        <p:blipFill>
          <a:blip r:embed="rId3"/>
          <a:stretch>
            <a:fillRect/>
          </a:stretch>
        </p:blipFill>
        <p:spPr>
          <a:xfrm>
            <a:off x="0" y="1411111"/>
            <a:ext cx="12192000" cy="5446889"/>
          </a:xfrm>
          <a:prstGeom prst="rect">
            <a:avLst/>
          </a:prstGeom>
        </p:spPr>
      </p:pic>
    </p:spTree>
    <p:extLst>
      <p:ext uri="{BB962C8B-B14F-4D97-AF65-F5344CB8AC3E}">
        <p14:creationId xmlns:p14="http://schemas.microsoft.com/office/powerpoint/2010/main" val="3865605948"/>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2006/metadata/properties"/>
    <ds:schemaRef ds:uri="http://purl.org/dc/elements/1.1/"/>
    <ds:schemaRef ds:uri="http://schemas.microsoft.com/office/infopath/2007/PartnerControls"/>
    <ds:schemaRef ds:uri="http://www.w3.org/XML/1998/namespace"/>
    <ds:schemaRef ds:uri="http://purl.org/dc/terms/"/>
    <ds:schemaRef ds:uri="f80a141d-92ca-4d3d-9308-f7e7b1d44ce8"/>
    <ds:schemaRef ds:uri="155be751-a274-42e8-93fb-f39d3b9bccc8"/>
    <ds:schemaRef ds:uri="http://purl.org/dc/dcmitype/"/>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300</TotalTime>
  <Words>416</Words>
  <Application>Microsoft Office PowerPoint</Application>
  <PresentationFormat>宽屏</PresentationFormat>
  <Paragraphs>109</Paragraphs>
  <Slides>37</Slides>
  <Notes>4</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37</vt:i4>
      </vt:variant>
    </vt:vector>
  </HeadingPairs>
  <TitlesOfParts>
    <vt:vector size="43" baseType="lpstr">
      <vt:lpstr>Abadi</vt:lpstr>
      <vt:lpstr>Arial</vt:lpstr>
      <vt:lpstr>Calibri</vt:lpstr>
      <vt:lpstr>Calibri Light</vt:lpstr>
      <vt:lpstr>IBM Plex Mono SemiBold</vt:lpstr>
      <vt:lpstr>Custom Design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Song Kaie</cp:lastModifiedBy>
  <cp:revision>229</cp:revision>
  <dcterms:created xsi:type="dcterms:W3CDTF">2021-04-29T18:58:34Z</dcterms:created>
  <dcterms:modified xsi:type="dcterms:W3CDTF">2021-10-10T10:02:47Z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